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2" r:id="rId9"/>
    <p:sldId id="263" r:id="rId10"/>
    <p:sldId id="266" r:id="rId11"/>
    <p:sldId id="264"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27.03.2018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27.03.2018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27.03.2018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27.03.2018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27.03.2018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27.03.2018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27.03.2018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err="1"/>
              <a:t>New</a:t>
            </a:r>
            <a:r>
              <a:rPr lang="ru-RU" dirty="0"/>
              <a:t> </a:t>
            </a:r>
            <a:r>
              <a:rPr lang="ru-RU" dirty="0" err="1"/>
              <a:t>educational</a:t>
            </a:r>
            <a:r>
              <a:rPr lang="ru-RU" dirty="0"/>
              <a:t> </a:t>
            </a:r>
            <a:r>
              <a:rPr lang="ru-RU" dirty="0" err="1"/>
              <a:t>technologies</a:t>
            </a:r>
            <a:r>
              <a:rPr lang="ru-RU" dirty="0"/>
              <a:t> </a:t>
            </a:r>
            <a:r>
              <a:rPr lang="ru-RU" dirty="0" err="1"/>
              <a:t>in</a:t>
            </a:r>
            <a:r>
              <a:rPr lang="ru-RU" dirty="0"/>
              <a:t> </a:t>
            </a:r>
            <a:r>
              <a:rPr lang="ru-RU" dirty="0" err="1"/>
              <a:t>higher</a:t>
            </a:r>
            <a:r>
              <a:rPr lang="ru-RU" dirty="0"/>
              <a:t> </a:t>
            </a:r>
            <a:r>
              <a:rPr lang="ru-RU" dirty="0" err="1" smtClean="0"/>
              <a:t>school</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4063087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just">
              <a:buNone/>
            </a:pPr>
            <a:r>
              <a:rPr lang="en-US" sz="2400" dirty="0">
                <a:latin typeface="Times New Roman" pitchFamily="18" charset="0"/>
                <a:cs typeface="Times New Roman" pitchFamily="18" charset="0"/>
              </a:rPr>
              <a:t>Before technology became such a central part of institutional operations, many colleges paid for new or improved technologies from funds left over at the end of their annual budget cycle. Now that technology has become an essential and recurring investment, most schools must locate additional funds to meet their increasing needs for technology resources.</a:t>
            </a:r>
            <a:endParaRPr lang="ru-RU" sz="2400" dirty="0">
              <a:latin typeface="Times New Roman" pitchFamily="18" charset="0"/>
              <a:cs typeface="Times New Roman" pitchFamily="18" charset="0"/>
            </a:endParaRPr>
          </a:p>
          <a:p>
            <a:endParaRPr lang="ru-RU" dirty="0"/>
          </a:p>
          <a:p>
            <a:endParaRPr lang="ru-RU" dirty="0"/>
          </a:p>
        </p:txBody>
      </p:sp>
    </p:spTree>
    <p:extLst>
      <p:ext uri="{BB962C8B-B14F-4D97-AF65-F5344CB8AC3E}">
        <p14:creationId xmlns:p14="http://schemas.microsoft.com/office/powerpoint/2010/main" val="3058677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algn="just"/>
            <a:r>
              <a:rPr lang="en-US" sz="2400" dirty="0">
                <a:latin typeface="Times New Roman" pitchFamily="18" charset="0"/>
                <a:cs typeface="Times New Roman" pitchFamily="18" charset="0"/>
              </a:rPr>
              <a:t>Limited support to help faculty and staff members learn how to take full advantage of technology is another factor inhibiting more widespread use of technology in colleges and universities. According to the 2000 Campus Computing Survey, the single most important educational technology challenge facing colleges and universities is helping faculty integrate information technology into their teaching. The second most important challenge is providing adequate user support. According to Kenneth Green, director of the Campus Computing Project, higher education's investment in technology hardware is, by itself, not sufficient to reap the full benefits of new technology advances.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83203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just">
              <a:buNone/>
            </a:pPr>
            <a:r>
              <a:rPr lang="en-US" sz="2400" dirty="0">
                <a:latin typeface="Times New Roman" pitchFamily="18" charset="0"/>
                <a:cs typeface="Times New Roman" pitchFamily="18" charset="0"/>
              </a:rPr>
              <a:t>Green concludes that "the real [information technology] challenge is people, not products" (p. 1). Technology will neither reap its full potential nor revolutionize higher education if these barriers to its adoption are not resolved satisfactorily by individual institutions or the educational system as a whole.</a:t>
            </a:r>
            <a:endParaRPr lang="ru-RU" sz="24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3694371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sz="4000" b="1" dirty="0" smtClean="0">
                <a:latin typeface="Times New Roman" pitchFamily="18" charset="0"/>
                <a:cs typeface="Times New Roman" pitchFamily="18" charset="0"/>
              </a:rPr>
              <a:t>THANK YOU FOR ATTENTION!</a:t>
            </a:r>
            <a:endParaRPr lang="ru-RU"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724073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algn="just"/>
            <a:r>
              <a:rPr lang="en-US" sz="2400" dirty="0">
                <a:latin typeface="Times New Roman" pitchFamily="18" charset="0"/>
                <a:cs typeface="Times New Roman" pitchFamily="18" charset="0"/>
              </a:rPr>
              <a:t>Colleges and universities have generally been quick to adopt new technologies, often even before their educational value has been proven. Throughout its history, higher education has experimented with technological advances as diverse as the blackboard and the personal computer. Some technologies have become permanent parts of the higher education enterprise. Others, such as the slide rule and the 16-millimeter movie projector, have been replaced as more sophisticated or more cost-effective technologies have emerged to take their place.</a:t>
            </a:r>
            <a:endParaRPr lang="ru-RU" sz="24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25292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marL="0" indent="0" algn="just">
              <a:buNone/>
            </a:pPr>
            <a:r>
              <a:rPr lang="en-US" sz="2400" dirty="0">
                <a:latin typeface="Times New Roman" pitchFamily="18" charset="0"/>
                <a:cs typeface="Times New Roman" pitchFamily="18" charset="0"/>
              </a:rPr>
              <a:t>At the dawn of the twenty-first century, new and rapidly improving technologies are in the process of transforming higher education. Each year since 1994, the Campus Computing Survey has shown increased use in college classrooms of technology-dependent resources such as e-mail, the Internet, course web pages, and computer simulations. Technology has the potential to revolutionize the traditional teaching and learning process. It can eliminate the barriers to education imposed by space and time and dramatically expand access to lifelong learning.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02890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marL="0" indent="0" algn="just">
              <a:buNone/>
            </a:pPr>
            <a:r>
              <a:rPr lang="en-US" sz="2600" dirty="0">
                <a:latin typeface="Times New Roman" pitchFamily="18" charset="0"/>
                <a:cs typeface="Times New Roman" pitchFamily="18" charset="0"/>
              </a:rPr>
              <a:t>Students no longer have to meet in the same place at the same time to learn together from an instructor. Fundamentally, modern technologies have the ability to change the conception of a higher education institution. No longer is a higher education institution necessarily a physical place with classrooms and residence halls where students come to pursue an advanced education. Thanks to recent developments in technology, the standard American image of a college or university as a collection of </a:t>
            </a:r>
            <a:r>
              <a:rPr lang="en-US" sz="2600" dirty="0" err="1">
                <a:latin typeface="Times New Roman" pitchFamily="18" charset="0"/>
                <a:cs typeface="Times New Roman" pitchFamily="18" charset="0"/>
              </a:rPr>
              <a:t>ivycovered</a:t>
            </a:r>
            <a:r>
              <a:rPr lang="en-US" sz="2600" dirty="0">
                <a:latin typeface="Times New Roman" pitchFamily="18" charset="0"/>
                <a:cs typeface="Times New Roman" pitchFamily="18" charset="0"/>
              </a:rPr>
              <a:t> buildings may need to be revised for the first time since the founding of Harvard in 1636.</a:t>
            </a:r>
            <a:endParaRPr lang="ru-RU" sz="26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796380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just">
              <a:buNone/>
            </a:pPr>
            <a:r>
              <a:rPr lang="en-US" sz="2400" dirty="0">
                <a:latin typeface="Times New Roman" pitchFamily="18" charset="0"/>
                <a:cs typeface="Times New Roman" pitchFamily="18" charset="0"/>
              </a:rPr>
              <a:t>Computers and telecommunications are the principal technologies reshaping higher education. Due to advances in each of these domains, electronic mail, fax machines, the World Wide Web, CDROMs, and commercially developed simulations and courseware are altering the daily operations and expanding the missions of colleges and universities</a:t>
            </a:r>
            <a:r>
              <a:rPr lang="en-US" sz="2400" dirty="0" smtClean="0">
                <a:latin typeface="Times New Roman" pitchFamily="18" charset="0"/>
                <a:cs typeface="Times New Roman" pitchFamily="18" charset="0"/>
              </a:rPr>
              <a:t>.</a:t>
            </a:r>
          </a:p>
          <a:p>
            <a:pPr marL="0" indent="0" algn="just">
              <a:buNone/>
            </a:pPr>
            <a:endParaRPr lang="ru-RU" sz="2400" dirty="0">
              <a:latin typeface="Times New Roman" pitchFamily="18" charset="0"/>
              <a:cs typeface="Times New Roman" pitchFamily="18" charset="0"/>
            </a:endParaRPr>
          </a:p>
          <a:p>
            <a:pPr marL="0" indent="0">
              <a:buNone/>
            </a:pPr>
            <a:r>
              <a:rPr lang="en-US" dirty="0" smtClean="0"/>
              <a:t>    </a:t>
            </a:r>
            <a:endParaRPr lang="ru-RU" dirty="0"/>
          </a:p>
        </p:txBody>
      </p:sp>
    </p:spTree>
    <p:extLst>
      <p:ext uri="{BB962C8B-B14F-4D97-AF65-F5344CB8AC3E}">
        <p14:creationId xmlns:p14="http://schemas.microsoft.com/office/powerpoint/2010/main" val="335613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u="sng" dirty="0" smtClean="0"/>
              <a:t/>
            </a:r>
            <a:br>
              <a:rPr lang="en-US" b="1" u="sng" dirty="0" smtClean="0"/>
            </a:br>
            <a:r>
              <a:rPr lang="en-US" b="1" dirty="0" smtClean="0"/>
              <a:t>Forces </a:t>
            </a:r>
            <a:r>
              <a:rPr lang="en-US" b="1" dirty="0"/>
              <a:t>Promoting and Inhibiting Technology Use</a:t>
            </a:r>
            <a:r>
              <a:rPr lang="ru-RU" dirty="0"/>
              <a:t/>
            </a:r>
            <a:br>
              <a:rPr lang="ru-RU" dirty="0"/>
            </a:br>
            <a:endParaRPr lang="ru-RU" dirty="0"/>
          </a:p>
        </p:txBody>
      </p:sp>
      <p:sp>
        <p:nvSpPr>
          <p:cNvPr id="3" name="Объект 2"/>
          <p:cNvSpPr>
            <a:spLocks noGrp="1"/>
          </p:cNvSpPr>
          <p:nvPr>
            <p:ph idx="1"/>
          </p:nvPr>
        </p:nvSpPr>
        <p:spPr/>
        <p:txBody>
          <a:bodyPr>
            <a:noAutofit/>
          </a:bodyPr>
          <a:lstStyle/>
          <a:p>
            <a:pPr marL="0" indent="0" algn="just">
              <a:buNone/>
            </a:pPr>
            <a:r>
              <a:rPr lang="en-US" sz="2400" dirty="0" smtClean="0">
                <a:latin typeface="Times New Roman" pitchFamily="18" charset="0"/>
                <a:cs typeface="Times New Roman" pitchFamily="18" charset="0"/>
              </a:rPr>
              <a:t>Powerful </a:t>
            </a:r>
            <a:r>
              <a:rPr lang="en-US" sz="2400" dirty="0">
                <a:latin typeface="Times New Roman" pitchFamily="18" charset="0"/>
                <a:cs typeface="Times New Roman" pitchFamily="18" charset="0"/>
              </a:rPr>
              <a:t>forces are promoting higher education's adoption of new technologies. The rapid advance of globalization that is lowering international barriers and transforming the business world is also expanding the potential reach of colleges and universities. With sophisticated communication technologies, institutions of higher education are no longer limited to student markets or educational resources in their geographic regions.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34410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just">
              <a:buNone/>
            </a:pPr>
            <a:r>
              <a:rPr lang="en-US" sz="2400" dirty="0">
                <a:latin typeface="Times New Roman" pitchFamily="18" charset="0"/>
                <a:cs typeface="Times New Roman" pitchFamily="18" charset="0"/>
              </a:rPr>
              <a:t>Likewise, the growing need for lifelong learning opportunities to keep pace with social, economic, and technological changes fuels demand for accessible alternatives to traditional real-time, campus-based instruction. In addition, competition among higher education institutions contributes to technology's advance within colleges and universities. </a:t>
            </a:r>
            <a:endParaRPr lang="ru-RU" sz="24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57294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just">
              <a:buNone/>
            </a:pPr>
            <a:r>
              <a:rPr lang="en-US" sz="2400" dirty="0">
                <a:latin typeface="Times New Roman" pitchFamily="18" charset="0"/>
                <a:cs typeface="Times New Roman" pitchFamily="18" charset="0"/>
              </a:rPr>
              <a:t>Not wishing to be outpaced by competitors, many institutions are active participants in a technology "arms race" that requires the rapid adoption of new technological innovations as soon as they become available. The alternative is to fall behind other schools that are attempting to recruit the same students, faculty, and donors.</a:t>
            </a:r>
            <a:endParaRPr lang="ru-RU" sz="24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310361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marL="0" indent="0" algn="just">
              <a:buNone/>
            </a:pPr>
            <a:r>
              <a:rPr lang="en-US" sz="2400" dirty="0">
                <a:latin typeface="Times New Roman" pitchFamily="18" charset="0"/>
                <a:cs typeface="Times New Roman" pitchFamily="18" charset="0"/>
              </a:rPr>
              <a:t>In spite of technology's promise, its integration throughout higher education has not been rapid or painless. Many barriers to technology-based innovations exist within colleges and universities. Academic traditions, such as the faculty-centered lecture, make many professors reluctant to adopt alternative instructional strategies using the computer or telecommunication devices. The cost of many technological applications also prohibits their easy adoption at many resource-limited institutions. </a:t>
            </a:r>
            <a:endParaRPr lang="ru-RU" sz="2400" dirty="0"/>
          </a:p>
        </p:txBody>
      </p:sp>
    </p:spTree>
    <p:extLst>
      <p:ext uri="{BB962C8B-B14F-4D97-AF65-F5344CB8AC3E}">
        <p14:creationId xmlns:p14="http://schemas.microsoft.com/office/powerpoint/2010/main" val="410213091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796</Words>
  <Application>Microsoft Office PowerPoint</Application>
  <PresentationFormat>Экран (4:3)</PresentationFormat>
  <Paragraphs>19</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New educational technologies in higher school</vt:lpstr>
      <vt:lpstr>Презентация PowerPoint</vt:lpstr>
      <vt:lpstr>Презентация PowerPoint</vt:lpstr>
      <vt:lpstr>Презентация PowerPoint</vt:lpstr>
      <vt:lpstr>Презентация PowerPoint</vt:lpstr>
      <vt:lpstr> Forces Promoting and Inhibiting Technology Use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educational technologies in higher school.</dc:title>
  <dc:creator>Admin</dc:creator>
  <cp:lastModifiedBy>Asus</cp:lastModifiedBy>
  <cp:revision>8</cp:revision>
  <dcterms:created xsi:type="dcterms:W3CDTF">2018-03-25T06:02:48Z</dcterms:created>
  <dcterms:modified xsi:type="dcterms:W3CDTF">2018-03-27T08:42:54Z</dcterms:modified>
</cp:coreProperties>
</file>